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300" r:id="rId2"/>
    <p:sldId id="295" r:id="rId3"/>
    <p:sldId id="296" r:id="rId4"/>
    <p:sldId id="297" r:id="rId5"/>
    <p:sldId id="298" r:id="rId6"/>
    <p:sldId id="299" r:id="rId7"/>
    <p:sldId id="301" r:id="rId8"/>
    <p:sldId id="287" r:id="rId9"/>
    <p:sldId id="288" r:id="rId10"/>
    <p:sldId id="292" r:id="rId11"/>
    <p:sldId id="291" r:id="rId12"/>
    <p:sldId id="283" r:id="rId13"/>
    <p:sldId id="284" r:id="rId14"/>
    <p:sldId id="285" r:id="rId15"/>
    <p:sldId id="286" r:id="rId16"/>
    <p:sldId id="257" r:id="rId17"/>
    <p:sldId id="258" r:id="rId18"/>
    <p:sldId id="259" r:id="rId19"/>
    <p:sldId id="261" r:id="rId20"/>
    <p:sldId id="262" r:id="rId21"/>
    <p:sldId id="263" r:id="rId22"/>
    <p:sldId id="277" r:id="rId23"/>
    <p:sldId id="264" r:id="rId24"/>
    <p:sldId id="265" r:id="rId25"/>
    <p:sldId id="266" r:id="rId26"/>
    <p:sldId id="267" r:id="rId27"/>
    <p:sldId id="268" r:id="rId28"/>
    <p:sldId id="269" r:id="rId29"/>
    <p:sldId id="276" r:id="rId30"/>
    <p:sldId id="272" r:id="rId31"/>
    <p:sldId id="271" r:id="rId32"/>
    <p:sldId id="289" r:id="rId33"/>
    <p:sldId id="275" r:id="rId34"/>
    <p:sldId id="270" r:id="rId35"/>
    <p:sldId id="290" r:id="rId36"/>
    <p:sldId id="273" r:id="rId37"/>
    <p:sldId id="279" r:id="rId38"/>
    <p:sldId id="280" r:id="rId39"/>
    <p:sldId id="281" r:id="rId40"/>
    <p:sldId id="293" r:id="rId41"/>
    <p:sldId id="278" r:id="rId42"/>
    <p:sldId id="294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23"/>
    <p:restoredTop sz="86405"/>
  </p:normalViewPr>
  <p:slideViewPr>
    <p:cSldViewPr snapToGrid="0" snapToObjects="1">
      <p:cViewPr>
        <p:scale>
          <a:sx n="60" d="100"/>
          <a:sy n="60" d="100"/>
        </p:scale>
        <p:origin x="256" y="1000"/>
      </p:cViewPr>
      <p:guideLst/>
    </p:cSldViewPr>
  </p:slideViewPr>
  <p:outlineViewPr>
    <p:cViewPr>
      <p:scale>
        <a:sx n="33" d="100"/>
        <a:sy n="33" d="100"/>
      </p:scale>
      <p:origin x="0" y="-6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B43DF-DF33-EA4C-9D3F-0AAA9296D96B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8A2D4-52E5-5943-8358-7F67F2A4B3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608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A2D4-52E5-5943-8358-7F67F2A4B34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62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1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463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42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72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8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91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66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48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01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2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28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73AAD-6CA3-004D-8C2F-BD59FE3628A6}" type="datetimeFigureOut">
              <a:rPr lang="fr-FR" smtClean="0"/>
              <a:t>15/06/2017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2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5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2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9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0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Code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31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176" y="1513692"/>
            <a:ext cx="5103528" cy="481102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288" y="1513692"/>
            <a:ext cx="5723253" cy="481102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43575" y="6339380"/>
            <a:ext cx="45346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 smtClean="0">
                <a:latin typeface="Times New Roman" charset="0"/>
                <a:ea typeface="Times New Roman" charset="0"/>
                <a:cs typeface="Times New Roman" charset="0"/>
              </a:rPr>
              <a:t>MRM Paper </a:t>
            </a:r>
            <a:endParaRPr lang="fr-FR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17601" y="6339380"/>
            <a:ext cx="45346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 err="1" smtClean="0">
                <a:latin typeface="Times New Roman" charset="0"/>
                <a:ea typeface="Times New Roman" charset="0"/>
                <a:cs typeface="Times New Roman" charset="0"/>
              </a:rPr>
              <a:t>Current</a:t>
            </a:r>
            <a:r>
              <a:rPr lang="fr-FR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2600" b="1" dirty="0" err="1" smtClean="0">
                <a:latin typeface="Times New Roman" charset="0"/>
                <a:ea typeface="Times New Roman" charset="0"/>
                <a:cs typeface="Times New Roman" charset="0"/>
              </a:rPr>
              <a:t>Work</a:t>
            </a:r>
            <a:endParaRPr lang="fr-FR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9288" y="528805"/>
            <a:ext cx="61208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 err="1" smtClean="0">
                <a:latin typeface="Times New Roman" charset="0"/>
                <a:ea typeface="Times New Roman" charset="0"/>
                <a:cs typeface="Times New Roman" charset="0"/>
              </a:rPr>
              <a:t>Parameter</a:t>
            </a:r>
            <a:r>
              <a:rPr lang="fr-FR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2600" b="1" dirty="0" err="1" smtClean="0">
                <a:latin typeface="Times New Roman" charset="0"/>
                <a:ea typeface="Times New Roman" charset="0"/>
                <a:cs typeface="Times New Roman" charset="0"/>
              </a:rPr>
              <a:t>fitting</a:t>
            </a:r>
            <a:r>
              <a:rPr lang="fr-FR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2600" b="1" dirty="0" err="1" smtClean="0">
                <a:latin typeface="Times New Roman" charset="0"/>
                <a:ea typeface="Times New Roman" charset="0"/>
                <a:cs typeface="Times New Roman" charset="0"/>
              </a:rPr>
              <a:t>error</a:t>
            </a:r>
            <a:r>
              <a:rPr lang="fr-FR" sz="2600" b="1" dirty="0" smtClean="0">
                <a:latin typeface="Times New Roman" charset="0"/>
                <a:ea typeface="Times New Roman" charset="0"/>
                <a:cs typeface="Times New Roman" charset="0"/>
              </a:rPr>
              <a:t> in simulations</a:t>
            </a:r>
            <a:endParaRPr lang="fr-FR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7279566" y="561281"/>
                <a:ext cx="4210748" cy="427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>
                        <a:latin typeface="Cambria Math" charset="0"/>
                        <a:ea typeface="Cambria Math" charset="0"/>
                        <a:cs typeface="Cambria Math" charset="0"/>
                      </a:rPr>
                      <m:t>𝚫</m:t>
                    </m:r>
                    <m:r>
                      <a:rPr lang="en-CA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  <m:r>
                      <a:rPr lang="en-CA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i="1" dirty="0" smtClean="0">
                    <a:ea typeface="Times New Roman" charset="0"/>
                    <a:cs typeface="Times New Roman" charset="0"/>
                  </a:rPr>
                  <a:t>: min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24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CA" sz="24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𝑝</m:t>
                            </m:r>
                          </m:sub>
                        </m:sSub>
                        <m:r>
                          <a:rPr lang="el-GR" sz="24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𝚫</m:t>
                        </m:r>
                        <m:r>
                          <a:rPr lang="en-CA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  <m:r>
                          <a:rPr lang="en-CA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24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sz="24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l-GR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fr-FR" sz="24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566" y="561281"/>
                <a:ext cx="4210748" cy="427489"/>
              </a:xfrm>
              <a:prstGeom prst="rect">
                <a:avLst/>
              </a:prstGeom>
              <a:blipFill rotWithShape="0">
                <a:blip r:embed="rId4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12"/>
          <p:cNvCxnSpPr/>
          <p:nvPr/>
        </p:nvCxnSpPr>
        <p:spPr>
          <a:xfrm>
            <a:off x="6270170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06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/>
              </p:nvPr>
            </p:nvSpPr>
            <p:spPr>
              <a:xfrm>
                <a:off x="1024812" y="3108325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l-GR" b="1">
                        <a:latin typeface="Cambria Math" charset="0"/>
                        <a:ea typeface="Cambria Math" charset="0"/>
                        <a:cs typeface="Cambria Math" charset="0"/>
                      </a:rPr>
                      <m:t>𝚫</m:t>
                    </m:r>
                    <m:r>
                      <a:rPr lang="en-CA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for </a:t>
                </a:r>
                <a:r>
                  <a:rPr lang="fr-FR" b="1" dirty="0" err="1" smtClean="0"/>
                  <a:t>uniform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protocols</a:t>
                </a:r>
                <a:r>
                  <a:rPr lang="fr-FR" b="1" dirty="0" smtClean="0"/>
                  <a:t> /w </a:t>
                </a:r>
                <a:r>
                  <a:rPr lang="fr-FR" b="1" dirty="0" err="1" smtClean="0"/>
                  <a:t>varying</a:t>
                </a:r>
                <a:r>
                  <a:rPr lang="fr-FR" b="1" dirty="0" smtClean="0"/>
                  <a:t> FA and #offsets?</a:t>
                </a:r>
                <a:endParaRPr lang="fr-FR" b="1" dirty="0"/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4812" y="3108325"/>
                <a:ext cx="10515600" cy="1325563"/>
              </a:xfrm>
              <a:blipFill rotWithShape="0">
                <a:blip r:embed="rId2"/>
                <a:stretch>
                  <a:fillRect l="-2319" t="-13364" b="-211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2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WM tissue </a:t>
            </a:r>
            <a:r>
              <a:rPr lang="fr-FR" dirty="0" err="1" smtClean="0"/>
              <a:t>parameter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 = 0.15 </a:t>
            </a:r>
            <a:r>
              <a:rPr lang="fr-FR" dirty="0" err="1" smtClean="0"/>
              <a:t>n.u</a:t>
            </a:r>
            <a:r>
              <a:rPr lang="fr-FR" dirty="0" smtClean="0"/>
              <a:t>.</a:t>
            </a:r>
          </a:p>
          <a:p>
            <a:r>
              <a:rPr lang="fr-FR" dirty="0" err="1"/>
              <a:t>k</a:t>
            </a:r>
            <a:r>
              <a:rPr lang="fr-FR" baseline="-25000" dirty="0" err="1" smtClean="0"/>
              <a:t>f</a:t>
            </a:r>
            <a:r>
              <a:rPr lang="fr-FR" baseline="-25000" dirty="0" smtClean="0"/>
              <a:t> </a:t>
            </a:r>
            <a:r>
              <a:rPr lang="fr-FR" dirty="0" smtClean="0"/>
              <a:t>= 4.0 s</a:t>
            </a:r>
            <a:r>
              <a:rPr lang="fr-FR" baseline="30000" dirty="0" smtClean="0"/>
              <a:t>-1</a:t>
            </a:r>
            <a:endParaRPr lang="fr-FR" dirty="0" smtClean="0"/>
          </a:p>
          <a:p>
            <a:r>
              <a:rPr lang="fr-FR" dirty="0" smtClean="0"/>
              <a:t>T</a:t>
            </a:r>
            <a:r>
              <a:rPr lang="fr-FR" baseline="-25000" dirty="0" smtClean="0"/>
              <a:t>1,f</a:t>
            </a:r>
            <a:r>
              <a:rPr lang="fr-FR" dirty="0" smtClean="0"/>
              <a:t> = 900 ms</a:t>
            </a:r>
          </a:p>
          <a:p>
            <a:r>
              <a:rPr lang="fr-FR" dirty="0" smtClean="0"/>
              <a:t>R</a:t>
            </a:r>
            <a:r>
              <a:rPr lang="fr-FR" baseline="-25000" dirty="0" smtClean="0"/>
              <a:t>1,r</a:t>
            </a:r>
            <a:r>
              <a:rPr lang="fr-FR" dirty="0" smtClean="0"/>
              <a:t> = 1 s</a:t>
            </a:r>
          </a:p>
          <a:p>
            <a:r>
              <a:rPr lang="fr-FR" dirty="0" smtClean="0"/>
              <a:t>T</a:t>
            </a:r>
            <a:r>
              <a:rPr lang="fr-FR" baseline="-25000" dirty="0" smtClean="0"/>
              <a:t>2,f</a:t>
            </a:r>
            <a:r>
              <a:rPr lang="fr-FR" dirty="0" smtClean="0"/>
              <a:t> = 30 ms</a:t>
            </a:r>
          </a:p>
          <a:p>
            <a:r>
              <a:rPr lang="fr-FR" dirty="0" smtClean="0"/>
              <a:t>T</a:t>
            </a:r>
            <a:r>
              <a:rPr lang="fr-FR" baseline="-25000" dirty="0" smtClean="0"/>
              <a:t>2,r</a:t>
            </a:r>
            <a:r>
              <a:rPr lang="fr-FR" dirty="0" smtClean="0"/>
              <a:t> = 12 𝝁s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63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Protocol </a:t>
            </a:r>
            <a:r>
              <a:rPr lang="fr-FR" dirty="0" err="1" smtClean="0"/>
              <a:t>definitions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73963" cy="4351338"/>
          </a:xfrm>
        </p:spPr>
        <p:txBody>
          <a:bodyPr/>
          <a:lstStyle/>
          <a:p>
            <a:r>
              <a:rPr lang="fr-FR" dirty="0" smtClean="0"/>
              <a:t>Single FA</a:t>
            </a:r>
          </a:p>
          <a:p>
            <a:pPr lvl="1"/>
            <a:r>
              <a:rPr lang="fr-FR" dirty="0" smtClean="0"/>
              <a:t>150</a:t>
            </a:r>
          </a:p>
          <a:p>
            <a:pPr lvl="1"/>
            <a:r>
              <a:rPr lang="fr-FR" dirty="0" smtClean="0"/>
              <a:t>400</a:t>
            </a:r>
          </a:p>
          <a:p>
            <a:pPr lvl="1"/>
            <a:r>
              <a:rPr lang="fr-FR" dirty="0" smtClean="0"/>
              <a:t>650</a:t>
            </a:r>
          </a:p>
          <a:p>
            <a:r>
              <a:rPr lang="fr-FR" dirty="0" smtClean="0"/>
              <a:t>2FA</a:t>
            </a:r>
          </a:p>
          <a:p>
            <a:pPr lvl="1"/>
            <a:r>
              <a:rPr lang="fr-FR" dirty="0" smtClean="0"/>
              <a:t>(150, 400)</a:t>
            </a:r>
          </a:p>
          <a:p>
            <a:pPr lvl="1"/>
            <a:r>
              <a:rPr lang="fr-FR" dirty="0" smtClean="0"/>
              <a:t>(150, 650)</a:t>
            </a:r>
          </a:p>
          <a:p>
            <a:pPr lvl="1"/>
            <a:r>
              <a:rPr lang="fr-FR" dirty="0" smtClean="0"/>
              <a:t>(400, 650)</a:t>
            </a:r>
            <a:endParaRPr lang="fr-FR" dirty="0"/>
          </a:p>
          <a:p>
            <a:r>
              <a:rPr lang="fr-FR" dirty="0" smtClean="0"/>
              <a:t>3FA</a:t>
            </a:r>
          </a:p>
          <a:p>
            <a:pPr lvl="1"/>
            <a:r>
              <a:rPr lang="fr-FR" dirty="0" smtClean="0"/>
              <a:t>(150, 400, 650)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058745" y="1828737"/>
            <a:ext cx="58020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Offset values</a:t>
            </a:r>
          </a:p>
          <a:p>
            <a:pPr lvl="1"/>
            <a:r>
              <a:rPr lang="fr-FR" dirty="0" smtClean="0"/>
              <a:t>[300 Hz, 20 kHz]</a:t>
            </a:r>
          </a:p>
          <a:p>
            <a:pPr lvl="1"/>
            <a:r>
              <a:rPr lang="fr-FR" dirty="0" err="1" smtClean="0"/>
              <a:t>uniform-logarithmically</a:t>
            </a:r>
            <a:r>
              <a:rPr lang="fr-FR" dirty="0" smtClean="0"/>
              <a:t> </a:t>
            </a:r>
            <a:r>
              <a:rPr lang="fr-FR" dirty="0" err="1" smtClean="0"/>
              <a:t>spaced</a:t>
            </a:r>
            <a:endParaRPr lang="fr-FR" dirty="0" smtClean="0"/>
          </a:p>
          <a:p>
            <a:pPr lvl="1"/>
            <a:r>
              <a:rPr lang="fr-FR" dirty="0" smtClean="0"/>
              <a:t>Total # of points </a:t>
            </a:r>
            <a:r>
              <a:rPr lang="fr-FR" dirty="0" err="1" smtClean="0"/>
              <a:t>ranging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8 to 30</a:t>
            </a:r>
          </a:p>
          <a:p>
            <a:pPr lvl="2"/>
            <a:r>
              <a:rPr lang="fr-FR" dirty="0" smtClean="0"/>
              <a:t>Single FA, 8:2:30 offsets</a:t>
            </a:r>
          </a:p>
          <a:p>
            <a:pPr lvl="2"/>
            <a:r>
              <a:rPr lang="fr-FR" dirty="0" smtClean="0"/>
              <a:t>2FA, 4:1:15 offsets</a:t>
            </a:r>
          </a:p>
          <a:p>
            <a:pPr lvl="2"/>
            <a:r>
              <a:rPr lang="fr-FR" dirty="0"/>
              <a:t>3</a:t>
            </a:r>
            <a:r>
              <a:rPr lang="fr-FR" dirty="0" smtClean="0"/>
              <a:t>FA, 3:1:10 FA</a:t>
            </a:r>
          </a:p>
          <a:p>
            <a:pPr lvl="2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24817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Protocol </a:t>
            </a:r>
            <a:r>
              <a:rPr lang="fr-FR" dirty="0" err="1" smtClean="0"/>
              <a:t>pre-procesing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fr-FR" dirty="0" err="1" smtClean="0"/>
              <a:t>Calculate</a:t>
            </a:r>
            <a:r>
              <a:rPr lang="fr-FR" dirty="0" smtClean="0"/>
              <a:t> </a:t>
            </a:r>
            <a:r>
              <a:rPr lang="fr-FR" dirty="0" err="1" smtClean="0"/>
              <a:t>higher</a:t>
            </a:r>
            <a:r>
              <a:rPr lang="fr-FR" dirty="0"/>
              <a:t> </a:t>
            </a:r>
            <a:r>
              <a:rPr lang="fr-FR" dirty="0" smtClean="0"/>
              <a:t>« </a:t>
            </a:r>
            <a:r>
              <a:rPr lang="fr-FR" dirty="0" err="1" smtClean="0"/>
              <a:t>protocol</a:t>
            </a:r>
            <a:r>
              <a:rPr lang="fr-FR" dirty="0" smtClean="0"/>
              <a:t> </a:t>
            </a:r>
            <a:r>
              <a:rPr lang="fr-FR" dirty="0" err="1" smtClean="0"/>
              <a:t>resolution</a:t>
            </a:r>
            <a:r>
              <a:rPr lang="fr-FR" dirty="0" smtClean="0"/>
              <a:t> » </a:t>
            </a:r>
            <a:r>
              <a:rPr lang="fr-FR" dirty="0" err="1" smtClean="0"/>
              <a:t>Sf</a:t>
            </a:r>
            <a:r>
              <a:rPr lang="fr-FR" dirty="0" smtClean="0"/>
              <a:t> cache,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set-up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r>
              <a:rPr lang="fr-FR" dirty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Sf</a:t>
            </a:r>
            <a:r>
              <a:rPr lang="fr-FR" dirty="0" smtClean="0"/>
              <a:t> cache.</a:t>
            </a:r>
          </a:p>
          <a:p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r>
              <a:rPr lang="fr-FR" dirty="0" smtClean="0"/>
              <a:t> points (&lt;5%) </a:t>
            </a:r>
            <a:r>
              <a:rPr lang="fr-FR" dirty="0" err="1" smtClean="0"/>
              <a:t>produced</a:t>
            </a:r>
            <a:r>
              <a:rPr lang="fr-FR" dirty="0" smtClean="0"/>
              <a:t> </a:t>
            </a:r>
            <a:r>
              <a:rPr lang="fr-FR" dirty="0" err="1" smtClean="0"/>
              <a:t>erroneous</a:t>
            </a:r>
            <a:r>
              <a:rPr lang="fr-FR" dirty="0" smtClean="0"/>
              <a:t>/</a:t>
            </a:r>
            <a:r>
              <a:rPr lang="fr-FR" dirty="0" err="1" smtClean="0"/>
              <a:t>outlier</a:t>
            </a:r>
            <a:r>
              <a:rPr lang="fr-FR" dirty="0" smtClean="0"/>
              <a:t> (non-</a:t>
            </a:r>
            <a:r>
              <a:rPr lang="fr-FR" dirty="0" err="1" smtClean="0"/>
              <a:t>continuous</a:t>
            </a:r>
            <a:r>
              <a:rPr lang="fr-FR" dirty="0" smtClean="0"/>
              <a:t>) </a:t>
            </a:r>
            <a:r>
              <a:rPr lang="fr-FR" dirty="0" err="1" smtClean="0"/>
              <a:t>Jacobian</a:t>
            </a:r>
            <a:r>
              <a:rPr lang="fr-FR" dirty="0" smtClean="0"/>
              <a:t> </a:t>
            </a:r>
            <a:r>
              <a:rPr lang="fr-FR" dirty="0" err="1" smtClean="0"/>
              <a:t>element</a:t>
            </a:r>
            <a:r>
              <a:rPr lang="fr-FR" dirty="0" smtClean="0"/>
              <a:t> values</a:t>
            </a:r>
          </a:p>
          <a:p>
            <a:pPr lvl="1"/>
            <a:r>
              <a:rPr lang="fr-FR" dirty="0" err="1" smtClean="0"/>
              <a:t>Form</a:t>
            </a:r>
            <a:r>
              <a:rPr lang="fr-FR" dirty="0" smtClean="0"/>
              <a:t> </a:t>
            </a:r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testing</a:t>
            </a:r>
            <a:r>
              <a:rPr lang="fr-FR" dirty="0" smtClean="0"/>
              <a:t>, </a:t>
            </a:r>
            <a:r>
              <a:rPr lang="fr-FR" dirty="0" err="1" smtClean="0"/>
              <a:t>likely</a:t>
            </a:r>
            <a:r>
              <a:rPr lang="fr-FR" dirty="0" smtClean="0"/>
              <a:t> due to </a:t>
            </a:r>
            <a:r>
              <a:rPr lang="fr-FR" dirty="0" err="1" smtClean="0"/>
              <a:t>poor</a:t>
            </a:r>
            <a:r>
              <a:rPr lang="fr-FR" dirty="0" smtClean="0"/>
              <a:t> interpolation.</a:t>
            </a:r>
          </a:p>
          <a:p>
            <a:pPr lvl="1"/>
            <a:endParaRPr lang="fr-FR" dirty="0"/>
          </a:p>
          <a:p>
            <a:r>
              <a:rPr lang="fr-FR" dirty="0" err="1" smtClean="0"/>
              <a:t>Identified</a:t>
            </a:r>
            <a:r>
              <a:rPr lang="fr-FR" dirty="0" smtClean="0"/>
              <a:t> all </a:t>
            </a:r>
            <a:r>
              <a:rPr lang="fr-FR" dirty="0" err="1" smtClean="0"/>
              <a:t>such</a:t>
            </a:r>
            <a:r>
              <a:rPr lang="fr-FR" dirty="0" smtClean="0"/>
              <a:t> point in the </a:t>
            </a:r>
            <a:r>
              <a:rPr lang="fr-FR" dirty="0" err="1"/>
              <a:t>higher</a:t>
            </a:r>
            <a:r>
              <a:rPr lang="fr-FR" dirty="0"/>
              <a:t> « </a:t>
            </a:r>
            <a:r>
              <a:rPr lang="fr-FR" dirty="0" err="1"/>
              <a:t>protocol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 </a:t>
            </a:r>
            <a:r>
              <a:rPr lang="fr-FR" dirty="0" smtClean="0"/>
              <a:t>» set, and if an </a:t>
            </a:r>
            <a:r>
              <a:rPr lang="fr-FR" dirty="0" err="1" smtClean="0"/>
              <a:t>outlier</a:t>
            </a:r>
            <a:r>
              <a:rPr lang="fr-FR" dirty="0" smtClean="0"/>
              <a:t> point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present</a:t>
            </a:r>
            <a:r>
              <a:rPr lang="fr-FR" dirty="0" smtClean="0"/>
              <a:t> in a </a:t>
            </a:r>
            <a:r>
              <a:rPr lang="fr-FR" dirty="0" err="1" smtClean="0"/>
              <a:t>studied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r>
              <a:rPr lang="fr-FR" dirty="0" smtClean="0"/>
              <a:t>, change </a:t>
            </a:r>
            <a:r>
              <a:rPr lang="fr-FR" dirty="0" err="1" smtClean="0"/>
              <a:t>it</a:t>
            </a:r>
            <a:r>
              <a:rPr lang="fr-FR" dirty="0" smtClean="0"/>
              <a:t> to the </a:t>
            </a:r>
            <a:r>
              <a:rPr lang="fr-FR" dirty="0" err="1" smtClean="0"/>
              <a:t>nearest</a:t>
            </a:r>
            <a:r>
              <a:rPr lang="fr-FR" dirty="0" smtClean="0"/>
              <a:t> </a:t>
            </a:r>
            <a:r>
              <a:rPr lang="fr-FR" dirty="0" err="1" smtClean="0"/>
              <a:t>neighbour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high </a:t>
            </a:r>
            <a:r>
              <a:rPr lang="fr-FR" dirty="0" err="1" smtClean="0"/>
              <a:t>res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2791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984" y="1351238"/>
            <a:ext cx="9032032" cy="41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11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1800" y="0"/>
            <a:ext cx="3698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37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"/>
          <a:stretch/>
        </p:blipFill>
        <p:spPr>
          <a:xfrm>
            <a:off x="1684420" y="703225"/>
            <a:ext cx="8100724" cy="444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94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8875" y="2201778"/>
            <a:ext cx="1636295" cy="16242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5638" y="1624262"/>
            <a:ext cx="8100724" cy="36094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8904" y="703225"/>
            <a:ext cx="8100724" cy="9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09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8875" y="2201778"/>
            <a:ext cx="1636295" cy="16242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5638" y="1660359"/>
            <a:ext cx="8100724" cy="353728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8904" y="703225"/>
            <a:ext cx="8100724" cy="9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42430" y="5948362"/>
            <a:ext cx="252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IterativeOptimization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5306467" y="5183555"/>
            <a:ext cx="1857664" cy="34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SeqOptimization</a:t>
            </a:r>
            <a:endParaRPr lang="fr-FR" b="1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5292248" y="2964946"/>
            <a:ext cx="1468141" cy="34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SeqJacobian</a:t>
            </a:r>
            <a:endParaRPr lang="fr-FR" b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3817046" y="3732798"/>
            <a:ext cx="188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SPGR_Jacobian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599074" y="1343746"/>
            <a:ext cx="1723501" cy="60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SPGR_Tissue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601419" y="531708"/>
            <a:ext cx="1580584" cy="34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TissueParams</a:t>
            </a:r>
            <a:endParaRPr lang="fr-FR" b="1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7286859" y="1432551"/>
            <a:ext cx="195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SPGR_Protocol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8521364" y="582208"/>
            <a:ext cx="1445592" cy="34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SeqProtocol</a:t>
            </a:r>
            <a:endParaRPr lang="fr-FR" b="1" dirty="0" smtClean="0"/>
          </a:p>
        </p:txBody>
      </p:sp>
      <p:cxnSp>
        <p:nvCxnSpPr>
          <p:cNvPr id="10" name="Connecteur droit avec flèche 9"/>
          <p:cNvCxnSpPr>
            <a:stCxn id="7" idx="2"/>
            <a:endCxn id="6" idx="0"/>
          </p:cNvCxnSpPr>
          <p:nvPr/>
        </p:nvCxnSpPr>
        <p:spPr>
          <a:xfrm flipH="1">
            <a:off x="1460825" y="878059"/>
            <a:ext cx="930886" cy="465687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endCxn id="15" idx="0"/>
          </p:cNvCxnSpPr>
          <p:nvPr/>
        </p:nvCxnSpPr>
        <p:spPr>
          <a:xfrm>
            <a:off x="2391709" y="878058"/>
            <a:ext cx="790294" cy="465687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320252" y="1343745"/>
            <a:ext cx="1723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@???_Tissue</a:t>
            </a:r>
          </a:p>
          <a:p>
            <a:r>
              <a:rPr lang="fr-FR" b="1" dirty="0" err="1" smtClean="0"/>
              <a:t>e.g</a:t>
            </a:r>
            <a:r>
              <a:rPr lang="fr-FR" b="1" dirty="0" smtClean="0"/>
              <a:t>. </a:t>
            </a:r>
            <a:r>
              <a:rPr lang="fr-FR" b="1" dirty="0" err="1" smtClean="0"/>
              <a:t>Yarnykh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16" name="ZoneTexte 15"/>
          <p:cNvSpPr txBox="1"/>
          <p:nvPr/>
        </p:nvSpPr>
        <p:spPr>
          <a:xfrm>
            <a:off x="9383114" y="1432551"/>
            <a:ext cx="1723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@???_Protocol</a:t>
            </a:r>
          </a:p>
          <a:p>
            <a:r>
              <a:rPr lang="fr-FR" b="1" dirty="0" err="1" smtClean="0"/>
              <a:t>e.g</a:t>
            </a:r>
            <a:r>
              <a:rPr lang="fr-FR" b="1" dirty="0" smtClean="0"/>
              <a:t>. </a:t>
            </a:r>
            <a:r>
              <a:rPr lang="fr-FR" b="1" dirty="0" err="1" smtClean="0"/>
              <a:t>Yarnykh</a:t>
            </a:r>
            <a:endParaRPr lang="fr-FR" b="1" dirty="0" smtClean="0"/>
          </a:p>
          <a:p>
            <a:endParaRPr lang="fr-FR" b="1" dirty="0" smtClean="0"/>
          </a:p>
        </p:txBody>
      </p:sp>
      <p:cxnSp>
        <p:nvCxnSpPr>
          <p:cNvPr id="17" name="Connecteur droit avec flèche 16"/>
          <p:cNvCxnSpPr>
            <a:stCxn id="9" idx="2"/>
            <a:endCxn id="8" idx="0"/>
          </p:cNvCxnSpPr>
          <p:nvPr/>
        </p:nvCxnSpPr>
        <p:spPr>
          <a:xfrm flipH="1">
            <a:off x="8265510" y="928558"/>
            <a:ext cx="978650" cy="503993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9" idx="2"/>
            <a:endCxn id="16" idx="0"/>
          </p:cNvCxnSpPr>
          <p:nvPr/>
        </p:nvCxnSpPr>
        <p:spPr>
          <a:xfrm>
            <a:off x="9244160" y="928558"/>
            <a:ext cx="1000705" cy="503993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5" idx="0"/>
          </p:cNvCxnSpPr>
          <p:nvPr/>
        </p:nvCxnSpPr>
        <p:spPr>
          <a:xfrm flipH="1">
            <a:off x="4759227" y="3325885"/>
            <a:ext cx="1281370" cy="406913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5" idx="0"/>
          </p:cNvCxnSpPr>
          <p:nvPr/>
        </p:nvCxnSpPr>
        <p:spPr>
          <a:xfrm flipH="1">
            <a:off x="4759227" y="3325884"/>
            <a:ext cx="1281368" cy="406914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6040593" y="3299752"/>
            <a:ext cx="1394367" cy="418457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6573209" y="3722564"/>
            <a:ext cx="1723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@???_</a:t>
            </a:r>
            <a:r>
              <a:rPr lang="fr-FR" b="1" dirty="0" err="1" smtClean="0"/>
              <a:t>Jacobian</a:t>
            </a:r>
            <a:endParaRPr lang="fr-FR" b="1" dirty="0" smtClean="0"/>
          </a:p>
          <a:p>
            <a:r>
              <a:rPr lang="fr-FR" b="1" dirty="0" err="1" smtClean="0"/>
              <a:t>e.g</a:t>
            </a:r>
            <a:r>
              <a:rPr lang="fr-FR" b="1" dirty="0" smtClean="0"/>
              <a:t>. </a:t>
            </a:r>
            <a:r>
              <a:rPr lang="fr-FR" b="1" dirty="0" err="1" smtClean="0"/>
              <a:t>Yarnykh</a:t>
            </a:r>
            <a:endParaRPr lang="fr-FR" b="1" dirty="0" smtClean="0"/>
          </a:p>
          <a:p>
            <a:endParaRPr lang="fr-FR" b="1" dirty="0" smtClean="0"/>
          </a:p>
        </p:txBody>
      </p:sp>
      <p:cxnSp>
        <p:nvCxnSpPr>
          <p:cNvPr id="35" name="Connecteur droit avec flèche 34"/>
          <p:cNvCxnSpPr>
            <a:stCxn id="3" idx="2"/>
          </p:cNvCxnSpPr>
          <p:nvPr/>
        </p:nvCxnSpPr>
        <p:spPr>
          <a:xfrm>
            <a:off x="6235300" y="5529905"/>
            <a:ext cx="1532904" cy="418457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6643589" y="5952717"/>
            <a:ext cx="260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@???</a:t>
            </a:r>
            <a:r>
              <a:rPr lang="fr-FR" b="1" dirty="0" err="1" smtClean="0"/>
              <a:t>Optimization</a:t>
            </a:r>
            <a:endParaRPr lang="fr-FR" b="1" dirty="0" smtClean="0"/>
          </a:p>
          <a:p>
            <a:r>
              <a:rPr lang="fr-FR" b="1" dirty="0" err="1" smtClean="0"/>
              <a:t>e.g</a:t>
            </a:r>
            <a:r>
              <a:rPr lang="fr-FR" b="1" dirty="0" smtClean="0"/>
              <a:t>. </a:t>
            </a:r>
            <a:r>
              <a:rPr lang="fr-FR" b="1" dirty="0" err="1" smtClean="0"/>
              <a:t>SimulateAnnealsing</a:t>
            </a:r>
            <a:endParaRPr lang="fr-FR" b="1" dirty="0" smtClean="0"/>
          </a:p>
          <a:p>
            <a:endParaRPr lang="fr-FR" b="1" dirty="0" smtClean="0"/>
          </a:p>
        </p:txBody>
      </p:sp>
      <p:cxnSp>
        <p:nvCxnSpPr>
          <p:cNvPr id="37" name="Connecteur droit avec flèche 36"/>
          <p:cNvCxnSpPr>
            <a:stCxn id="3" idx="2"/>
          </p:cNvCxnSpPr>
          <p:nvPr/>
        </p:nvCxnSpPr>
        <p:spPr>
          <a:xfrm flipH="1">
            <a:off x="4819948" y="5529905"/>
            <a:ext cx="1415351" cy="377796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99074" y="312234"/>
            <a:ext cx="3444679" cy="1897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7286858" y="343476"/>
            <a:ext cx="3819757" cy="1966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3817046" y="2934524"/>
            <a:ext cx="4479664" cy="16539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3182003" y="5097075"/>
            <a:ext cx="6062158" cy="15924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2391709" y="2044777"/>
            <a:ext cx="3331364" cy="794956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6643589" y="2073099"/>
            <a:ext cx="2600571" cy="723729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6168389" y="4151039"/>
            <a:ext cx="4647" cy="1028161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01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38875" y="2201778"/>
            <a:ext cx="1636295" cy="16242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14"/>
          <a:stretch/>
        </p:blipFill>
        <p:spPr>
          <a:xfrm>
            <a:off x="2045638" y="1666374"/>
            <a:ext cx="8100724" cy="352525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8904" y="703225"/>
            <a:ext cx="8100724" cy="9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89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1441"/>
          </a:xfrm>
        </p:spPr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               </a:t>
            </a:r>
            <a:r>
              <a:rPr lang="fr-FR" dirty="0" err="1" smtClean="0"/>
              <a:t>instead</a:t>
            </a:r>
            <a:r>
              <a:rPr lang="fr-FR" dirty="0" smtClean="0"/>
              <a:t>?</a:t>
            </a:r>
            <a:endParaRPr lang="fr-FR" dirty="0"/>
          </a:p>
        </p:txBody>
      </p:sp>
      <p:grpSp>
        <p:nvGrpSpPr>
          <p:cNvPr id="7" name="Grouper 6"/>
          <p:cNvGrpSpPr/>
          <p:nvPr/>
        </p:nvGrpSpPr>
        <p:grpSpPr>
          <a:xfrm>
            <a:off x="1403814" y="1690688"/>
            <a:ext cx="965200" cy="783605"/>
            <a:chOff x="4229596" y="2454445"/>
            <a:chExt cx="965200" cy="78360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4443647" y="2366230"/>
              <a:ext cx="377021" cy="553452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29596" y="2831467"/>
              <a:ext cx="965200" cy="406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743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Jacobian</a:t>
            </a:r>
            <a:r>
              <a:rPr lang="fr-FR" dirty="0" smtClean="0"/>
              <a:t>/</a:t>
            </a:r>
            <a:r>
              <a:rPr lang="fr-FR" dirty="0" err="1" smtClean="0"/>
              <a:t>Sensitivity</a:t>
            </a:r>
            <a:r>
              <a:rPr lang="fr-FR" dirty="0" smtClean="0"/>
              <a:t> plots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9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2200" y="0"/>
            <a:ext cx="4924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1006" y="1551215"/>
            <a:ext cx="8089988" cy="37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5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1006" y="1681842"/>
            <a:ext cx="8089988" cy="349431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1444" y="2269666"/>
            <a:ext cx="682215" cy="19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08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725"/>
          <a:stretch/>
        </p:blipFill>
        <p:spPr>
          <a:xfrm>
            <a:off x="2051006" y="1724891"/>
            <a:ext cx="8089988" cy="340821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11444" y="2269666"/>
            <a:ext cx="682215" cy="19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361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Iterative</a:t>
            </a:r>
            <a:r>
              <a:rPr lang="fr-FR" dirty="0" smtClean="0"/>
              <a:t> CRLB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0716"/>
            <a:ext cx="7188200" cy="1130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81016"/>
            <a:ext cx="2933700" cy="8128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38200" y="1805325"/>
            <a:ext cx="718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 err="1" smtClean="0"/>
              <a:t>Cercignani’s</a:t>
            </a:r>
            <a:r>
              <a:rPr lang="fr-FR" sz="3000" dirty="0" smtClean="0"/>
              <a:t> Fisher Information/Cramer-Rao </a:t>
            </a:r>
            <a:r>
              <a:rPr lang="fr-FR" sz="3000" dirty="0" err="1" smtClean="0"/>
              <a:t>Lower</a:t>
            </a:r>
            <a:r>
              <a:rPr lang="fr-FR" sz="3000" dirty="0" smtClean="0"/>
              <a:t> </a:t>
            </a:r>
            <a:r>
              <a:rPr lang="fr-FR" sz="3000" dirty="0" err="1" smtClean="0"/>
              <a:t>Bound</a:t>
            </a:r>
            <a:r>
              <a:rPr lang="fr-FR" sz="3000" dirty="0" smtClean="0"/>
              <a:t> </a:t>
            </a:r>
            <a:r>
              <a:rPr lang="fr-FR" sz="3000" dirty="0" err="1" smtClean="0"/>
              <a:t>equations</a:t>
            </a:r>
            <a:endParaRPr lang="fr-FR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970383" y="5476845"/>
                <a:ext cx="2295331" cy="1130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mr-IN" sz="3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83" y="5476845"/>
                <a:ext cx="2295331" cy="11307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3771900" y="5626725"/>
            <a:ext cx="6906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, </a:t>
            </a:r>
            <a:r>
              <a:rPr lang="fr-FR" sz="3000" dirty="0" err="1"/>
              <a:t>considering</a:t>
            </a:r>
            <a:r>
              <a:rPr lang="fr-FR" sz="3000" dirty="0"/>
              <a:t> all n-1 </a:t>
            </a:r>
            <a:r>
              <a:rPr lang="fr-FR" sz="3000" dirty="0" err="1"/>
              <a:t>protocol</a:t>
            </a:r>
            <a:r>
              <a:rPr lang="fr-FR" sz="3000" dirty="0"/>
              <a:t> </a:t>
            </a:r>
            <a:r>
              <a:rPr lang="fr-FR" sz="3000" dirty="0" err="1"/>
              <a:t>combinations</a:t>
            </a:r>
            <a:r>
              <a:rPr lang="fr-FR" sz="3000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5566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0472" y="1516333"/>
            <a:ext cx="3539836" cy="352921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09" y="1851300"/>
            <a:ext cx="3988954" cy="3194249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 smtClean="0"/>
              <a:t>Iterative</a:t>
            </a:r>
            <a:r>
              <a:rPr lang="fr-FR" dirty="0" smtClean="0"/>
              <a:t> CRLB </a:t>
            </a:r>
            <a:r>
              <a:rPr lang="fr-FR" dirty="0" err="1" smtClean="0"/>
              <a:t>Optimization</a:t>
            </a:r>
            <a:r>
              <a:rPr lang="fr-FR" dirty="0" smtClean="0"/>
              <a:t>; </a:t>
            </a:r>
            <a:br>
              <a:rPr lang="fr-FR" dirty="0" smtClean="0"/>
            </a:br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8755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Single </a:t>
            </a:r>
            <a:r>
              <a:rPr lang="fr-FR" dirty="0" err="1" smtClean="0"/>
              <a:t>Optimization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838200" y="1690688"/>
                <a:ext cx="2295331" cy="1130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mr-IN" sz="3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295331" cy="11307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838200" y="3464094"/>
            <a:ext cx="6154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/>
              <a:t>vs</a:t>
            </a:r>
            <a:endParaRPr lang="fr-FR" sz="4000" dirty="0"/>
          </a:p>
          <a:p>
            <a:endParaRPr lang="fr-F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38200" y="4937738"/>
                <a:ext cx="10515600" cy="11953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 smtClean="0">
                    <a:ea typeface="Times New Roman" charset="0"/>
                    <a:cs typeface="Times New Roman" charset="0"/>
                  </a:rPr>
                  <a:t>  </a:t>
                </a:r>
                <a:r>
                  <a:rPr lang="en-US" sz="3600" dirty="0" smtClean="0">
                    <a:ea typeface="Times New Roman" charset="0"/>
                    <a:cs typeface="Times New Roman" charset="0"/>
                  </a:rPr>
                  <a:t>min</a:t>
                </a:r>
                <a:r>
                  <a:rPr lang="el-GR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</m:d>
                      </m:e>
                      <m:sub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𝑓𝑟𝑜𝑚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𝑚𝑖𝑛</m:t>
                    </m:r>
                    <m:d>
                      <m:dPr>
                        <m:begChr m:val="‖"/>
                        <m:endChr m:val="‖"/>
                        <m:ctrlPr>
                          <a:rPr lang="en-US" sz="36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𝑝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−1</m:t>
                            </m:r>
                          </m:sub>
                        </m:sSub>
                        <m:r>
                          <a:rPr lang="en-CA" sz="3600" b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CA" sz="3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CA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sz="3600" b="1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el-GR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=5%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fr-FR" sz="36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37738"/>
                <a:ext cx="10515600" cy="1195392"/>
              </a:xfrm>
              <a:prstGeom prst="rect">
                <a:avLst/>
              </a:prstGeom>
              <a:blipFill rotWithShape="0">
                <a:blip r:embed="rId3"/>
                <a:stretch>
                  <a:fillRect l="-637" t="-85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330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21898" y="3801146"/>
            <a:ext cx="183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SPGR_Tissue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5228252" y="954833"/>
            <a:ext cx="168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TissueParams</a:t>
            </a:r>
            <a:endParaRPr lang="fr-FR" b="1" dirty="0" smtClean="0"/>
          </a:p>
        </p:txBody>
      </p:sp>
      <p:cxnSp>
        <p:nvCxnSpPr>
          <p:cNvPr id="10" name="Connecteur droit avec flèche 9"/>
          <p:cNvCxnSpPr>
            <a:stCxn id="15" idx="2"/>
          </p:cNvCxnSpPr>
          <p:nvPr/>
        </p:nvCxnSpPr>
        <p:spPr>
          <a:xfrm flipH="1">
            <a:off x="5017030" y="3052015"/>
            <a:ext cx="1053952" cy="70801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/>
          <p:cNvGraphicFramePr>
            <a:graphicFrameLocks noGrp="1"/>
          </p:cNvGraphicFramePr>
          <p:nvPr>
            <p:extLst/>
          </p:nvPr>
        </p:nvGraphicFramePr>
        <p:xfrm>
          <a:off x="1977953" y="1376687"/>
          <a:ext cx="8186058" cy="167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029"/>
                <a:gridCol w="4093029"/>
              </a:tblGrid>
              <a:tr h="48660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2624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paramsArray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getParams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tissueKeys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paramValue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getParameter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paramKey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175352" y="4124311"/>
          <a:ext cx="9530952" cy="1249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5476"/>
                <a:gridCol w="4765476"/>
              </a:tblGrid>
              <a:tr h="48660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2624">
                <a:tc>
                  <a:txBody>
                    <a:bodyPr/>
                    <a:lstStyle/>
                    <a:p>
                      <a:r>
                        <a:rPr lang="nl-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paramsKeys</a:t>
                      </a:r>
                      <a:r>
                        <a:rPr lang="nl-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{'F', '</a:t>
                      </a:r>
                      <a:r>
                        <a:rPr lang="nl-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kf</a:t>
                      </a:r>
                      <a:r>
                        <a:rPr lang="nl-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'R1f', 'R1r', 'T2f', 'T2r'}</a:t>
                      </a:r>
                    </a:p>
                    <a:p>
                      <a:r>
                        <a:rPr lang="nl-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fitParamsKeys</a:t>
                      </a:r>
                      <a:r>
                        <a:rPr lang="nl-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{'F', '</a:t>
                      </a:r>
                      <a:r>
                        <a:rPr lang="nl-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kf</a:t>
                      </a:r>
                      <a:r>
                        <a:rPr lang="nl-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'R1f', 'T2f', 'T2r'}</a:t>
                      </a:r>
                      <a:endParaRPr lang="nl-NL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SPGR_Tissue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paramsValues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paramsValues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values</a:t>
                      </a:r>
                      <a:r>
                        <a:rPr lang="fr-F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fr-FR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paramsKeys</a:t>
                      </a: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927" y="1313910"/>
            <a:ext cx="8640147" cy="4230181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548882" y="6064898"/>
            <a:ext cx="3769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 smtClean="0"/>
              <a:t>* variance-</a:t>
            </a:r>
            <a:r>
              <a:rPr lang="fr-FR" sz="3000" dirty="0" err="1" smtClean="0"/>
              <a:t>efficiency</a:t>
            </a:r>
            <a:r>
              <a:rPr lang="fr-FR" sz="3000" dirty="0" smtClean="0"/>
              <a:t>  = </a:t>
            </a:r>
            <a:endParaRPr lang="fr-FR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/>
              <p:cNvSpPr txBox="1"/>
              <p:nvPr/>
            </p:nvSpPr>
            <p:spPr>
              <a:xfrm>
                <a:off x="5315752" y="5841875"/>
                <a:ext cx="1176541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300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charset="0"/>
                                </a:rPr>
                                <m:t>𝑉</m:t>
                              </m:r>
                              <m:r>
                                <a:rPr lang="en-CA" sz="30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CA" sz="30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FR" sz="3000" dirty="0"/>
              </a:p>
            </p:txBody>
          </p:sp>
        </mc:Choice>
        <mc:Fallback xmlns="">
          <p:sp>
            <p:nvSpPr>
              <p:cNvPr id="3" name="ZoneText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752" y="5841875"/>
                <a:ext cx="1176541" cy="9536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2708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6637" y="1240818"/>
            <a:ext cx="8938727" cy="43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62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Single </a:t>
            </a:r>
            <a:r>
              <a:rPr lang="fr-FR" dirty="0" err="1" smtClean="0"/>
              <a:t>Optimization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838200" y="1690688"/>
                <a:ext cx="2295331" cy="1130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mr-IN" sz="3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295331" cy="11307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838200" y="3464094"/>
            <a:ext cx="6154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/>
              <a:t>vs</a:t>
            </a:r>
            <a:endParaRPr lang="fr-FR" sz="4000" dirty="0"/>
          </a:p>
          <a:p>
            <a:endParaRPr lang="fr-F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38200" y="4937738"/>
                <a:ext cx="10515600" cy="11953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 smtClean="0">
                    <a:ea typeface="Times New Roman" charset="0"/>
                    <a:cs typeface="Times New Roman" charset="0"/>
                  </a:rPr>
                  <a:t>  </a:t>
                </a:r>
                <a:r>
                  <a:rPr lang="en-US" sz="3600" dirty="0" smtClean="0">
                    <a:ea typeface="Times New Roman" charset="0"/>
                    <a:cs typeface="Times New Roman" charset="0"/>
                  </a:rPr>
                  <a:t>min</a:t>
                </a:r>
                <a:r>
                  <a:rPr lang="el-GR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</m:d>
                      </m:e>
                      <m:sub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𝑓𝑟𝑜𝑚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𝑚𝑖𝑛</m:t>
                    </m:r>
                    <m:d>
                      <m:dPr>
                        <m:begChr m:val="‖"/>
                        <m:endChr m:val="‖"/>
                        <m:ctrlPr>
                          <a:rPr lang="en-US" sz="36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𝑝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−1</m:t>
                            </m:r>
                          </m:sub>
                        </m:sSub>
                        <m:r>
                          <a:rPr lang="en-CA" sz="3600" b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CA" sz="3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CA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sz="3600" b="1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=5%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fr-FR" sz="36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37738"/>
                <a:ext cx="10515600" cy="1195392"/>
              </a:xfrm>
              <a:prstGeom prst="rect">
                <a:avLst/>
              </a:prstGeom>
              <a:blipFill rotWithShape="0">
                <a:blip r:embed="rId3"/>
                <a:stretch>
                  <a:fillRect l="-637" t="-85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44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Alternating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086808" y="2748833"/>
                <a:ext cx="2295331" cy="1130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mr-IN" sz="3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808" y="2748833"/>
                <a:ext cx="2295331" cy="11307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086808" y="4937738"/>
                <a:ext cx="7266992" cy="12779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 smtClean="0">
                    <a:ea typeface="Times New Roman" charset="0"/>
                    <a:cs typeface="Times New Roman" charset="0"/>
                  </a:rPr>
                  <a:t>  </a:t>
                </a:r>
                <a:r>
                  <a:rPr lang="en-US" sz="3600" dirty="0" smtClean="0">
                    <a:ea typeface="Times New Roman" charset="0"/>
                    <a:cs typeface="Times New Roman" charset="0"/>
                  </a:rPr>
                  <a:t>min</a:t>
                </a:r>
                <a:r>
                  <a:rPr lang="el-GR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</m:d>
                      </m:e>
                      <m:sub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𝑓𝑟𝑜𝑚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𝑚𝑖𝑛</m:t>
                    </m:r>
                    <m:d>
                      <m:dPr>
                        <m:begChr m:val="‖"/>
                        <m:endChr m:val="‖"/>
                        <m:ctrlPr>
                          <a:rPr lang="en-US" sz="36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𝑝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−1</m:t>
                            </m:r>
                          </m:sub>
                        </m:sSub>
                        <m:r>
                          <a:rPr lang="en-CA" sz="3600" b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CA" sz="3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CA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sz="3600" b="1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=5%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fr-FR" sz="36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808" y="4937738"/>
                <a:ext cx="7266992" cy="1277914"/>
              </a:xfrm>
              <a:prstGeom prst="rect">
                <a:avLst/>
              </a:prstGeom>
              <a:blipFill rotWithShape="0">
                <a:blip r:embed="rId3"/>
                <a:stretch>
                  <a:fillRect l="-837" t="-6604" b="-150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791478" y="3004457"/>
            <a:ext cx="188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o</a:t>
            </a:r>
            <a:r>
              <a:rPr lang="fr-FR" sz="3200" dirty="0" err="1" smtClean="0"/>
              <a:t>dd</a:t>
            </a:r>
            <a:r>
              <a:rPr lang="fr-FR" sz="3200" dirty="0" smtClean="0"/>
              <a:t> </a:t>
            </a:r>
            <a:r>
              <a:rPr lang="fr-FR" sz="3200" b="1" dirty="0" smtClean="0"/>
              <a:t>n-1</a:t>
            </a:r>
            <a:endParaRPr lang="fr-FR" sz="32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791477" y="5284307"/>
            <a:ext cx="188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even</a:t>
            </a:r>
            <a:r>
              <a:rPr lang="fr-FR" sz="3200" dirty="0" smtClean="0"/>
              <a:t> </a:t>
            </a:r>
            <a:r>
              <a:rPr lang="fr-FR" sz="3200" b="1" dirty="0" smtClean="0"/>
              <a:t>n-1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38914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8645" y="1227113"/>
            <a:ext cx="8994710" cy="4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40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374710" y="2884126"/>
                <a:ext cx="3943739" cy="8553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a:rPr lang="en-CA" sz="36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charset="0"/>
                          </a:rPr>
                          <m:t>min</m:t>
                        </m:r>
                      </m:fName>
                      <m:e>
                        <m:f>
                          <m:fPr>
                            <m:ctrlPr>
                              <a:rPr lang="mr-IN" sz="36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CA" sz="36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fr-FR" sz="3600" dirty="0" smtClean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sSub>
                      <m:sSubPr>
                        <m:ctrlP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</m:d>
                      </m:e>
                      <m:sub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710" y="2884126"/>
                <a:ext cx="3943739" cy="855362"/>
              </a:xfrm>
              <a:prstGeom prst="rect">
                <a:avLst/>
              </a:prstGeom>
              <a:blipFill rotWithShape="0">
                <a:blip r:embed="rId2"/>
                <a:stretch>
                  <a:fillRect t="-1408" b="-10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662128" y="3019419"/>
                <a:ext cx="54599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 smtClean="0"/>
                  <a:t>for a </a:t>
                </a:r>
                <a:r>
                  <a:rPr lang="fr-FR" sz="3200" dirty="0" err="1" smtClean="0"/>
                  <a:t>given</a:t>
                </a:r>
                <a:r>
                  <a:rPr lang="fr-FR" sz="32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r>
                      <a:rPr lang="en-CA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CA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and</m:t>
                    </m:r>
                    <m:r>
                      <a:rPr lang="en-CA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CA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=5%</m:t>
                    </m:r>
                  </m:oMath>
                </a14:m>
                <a:endParaRPr lang="fr-FR" sz="32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8" y="3019419"/>
                <a:ext cx="5459961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2905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r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Regularized Optimization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2746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8604" y="1295637"/>
            <a:ext cx="8714792" cy="42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18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298" y="1249955"/>
            <a:ext cx="8901404" cy="43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245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274" y="1291069"/>
            <a:ext cx="8733453" cy="427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700" y="647700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8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83808" y="4086201"/>
            <a:ext cx="183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SPGR_Protocol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5300226" y="0"/>
            <a:ext cx="154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SeqProtocol</a:t>
            </a:r>
            <a:endParaRPr lang="fr-FR" b="1" dirty="0" smtClean="0"/>
          </a:p>
        </p:txBody>
      </p:sp>
      <p:cxnSp>
        <p:nvCxnSpPr>
          <p:cNvPr id="10" name="Connecteur droit avec flèche 9"/>
          <p:cNvCxnSpPr>
            <a:stCxn id="15" idx="2"/>
          </p:cNvCxnSpPr>
          <p:nvPr/>
        </p:nvCxnSpPr>
        <p:spPr>
          <a:xfrm flipH="1">
            <a:off x="4765596" y="3254203"/>
            <a:ext cx="1331844" cy="82395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/>
          <p:cNvGraphicFramePr>
            <a:graphicFrameLocks noGrp="1"/>
          </p:cNvGraphicFramePr>
          <p:nvPr>
            <p:extLst/>
          </p:nvPr>
        </p:nvGraphicFramePr>
        <p:xfrm>
          <a:off x="1843492" y="372816"/>
          <a:ext cx="8507896" cy="2881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948"/>
                <a:gridCol w="4253948"/>
              </a:tblGrid>
              <a:tr h="593470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7917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getProtocol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endParaRPr lang="fr-FR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**Abstract**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totalNumOfMeas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getNumberOfMeas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paramValue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getParameter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protKey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(indices)</a:t>
                      </a: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-2" y="4409367"/>
          <a:ext cx="9805482" cy="2407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741"/>
                <a:gridCol w="4902741"/>
              </a:tblGrid>
              <a:tr h="396097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6366"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fitProtKeys = {'B1_IR', 'B1_VFA'}</a:t>
                      </a:r>
                    </a:p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B1_value = 1.0</a:t>
                      </a:r>
                      <a:endParaRPr lang="is-I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SPGR_Protocol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qMRLab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*.mat</a:t>
                      </a:r>
                      <a:r>
                        <a:rPr lang="fr-F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string</a:t>
                      </a:r>
                    </a:p>
                    <a:p>
                      <a:endParaRPr lang="fr-FR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totalNumOfMeas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getNumberOfMeas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paramValue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getParameter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protKey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(indices)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5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09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To-Do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610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4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08932" y="4760332"/>
            <a:ext cx="183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SPGR_Protocol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5371278" y="0"/>
            <a:ext cx="156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SeqJacobian</a:t>
            </a:r>
            <a:endParaRPr lang="fr-FR" b="1" dirty="0" smtClean="0"/>
          </a:p>
        </p:txBody>
      </p:sp>
      <p:cxnSp>
        <p:nvCxnSpPr>
          <p:cNvPr id="10" name="Connecteur droit avec flèche 9"/>
          <p:cNvCxnSpPr>
            <a:stCxn id="15" idx="2"/>
            <a:endCxn id="4" idx="0"/>
          </p:cNvCxnSpPr>
          <p:nvPr/>
        </p:nvCxnSpPr>
        <p:spPr>
          <a:xfrm flipH="1">
            <a:off x="2327863" y="4174721"/>
            <a:ext cx="3907285" cy="58561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/>
          <p:cNvGraphicFramePr>
            <a:graphicFrameLocks noGrp="1"/>
          </p:cNvGraphicFramePr>
          <p:nvPr>
            <p:extLst/>
          </p:nvPr>
        </p:nvGraphicFramePr>
        <p:xfrm>
          <a:off x="1457739" y="369332"/>
          <a:ext cx="9554818" cy="3805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409"/>
                <a:gridCol w="4777409"/>
              </a:tblGrid>
              <a:tr h="696429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97856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SeqJacobian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(@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SeqProtocol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@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TissueParams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fr-FR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jacobianMatrix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getJacobian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jacobianStruct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getJacobianStruct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computeOpts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computeOpts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computOpts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following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properties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mode: 'New', '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Resume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or '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paramsOfInterest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strings of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fitParamsKeys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calculate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Jacobian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lineBuffer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0" y="5083498"/>
          <a:ext cx="7611035" cy="171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874"/>
                <a:gridCol w="5177161"/>
              </a:tblGrid>
              <a:tr h="326229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6366"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is-I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SPGR_Jacobian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(@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SPGR_Protocol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@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SPGR_Tissue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9277301" y="4272677"/>
            <a:ext cx="273748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dk1"/>
                </a:solidFill>
              </a:rPr>
              <a:t>*</a:t>
            </a:r>
            <a:r>
              <a:rPr lang="fr-FR" dirty="0" err="1" smtClean="0">
                <a:solidFill>
                  <a:schemeClr val="dk1"/>
                </a:solidFill>
              </a:rPr>
              <a:t>jacobianStruct</a:t>
            </a:r>
            <a:r>
              <a:rPr lang="fr-FR" dirty="0" smtClean="0">
                <a:solidFill>
                  <a:schemeClr val="dk1"/>
                </a:solidFill>
              </a:rPr>
              <a:t> </a:t>
            </a:r>
            <a:r>
              <a:rPr lang="fr-FR" dirty="0" err="1" smtClean="0">
                <a:solidFill>
                  <a:schemeClr val="dk1"/>
                </a:solidFill>
              </a:rPr>
              <a:t>properties</a:t>
            </a:r>
            <a:r>
              <a:rPr lang="fr-FR" dirty="0" smtClean="0">
                <a:solidFill>
                  <a:schemeClr val="dk1"/>
                </a:solidFill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jacobianMatrix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paramsKeys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paramsVals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/>
              <a:t>p</a:t>
            </a:r>
            <a:r>
              <a:rPr lang="fr-FR" dirty="0" err="1" smtClean="0"/>
              <a:t>rotocol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/>
              <a:t>s</a:t>
            </a:r>
            <a:r>
              <a:rPr lang="fr-FR" dirty="0" err="1" smtClean="0"/>
              <a:t>tatus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completedLines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</a:t>
            </a:r>
            <a:r>
              <a:rPr lang="fr-FR" dirty="0" smtClean="0"/>
              <a:t>ignal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d_signal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64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49847" y="2098382"/>
            <a:ext cx="2513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IterativeOptimization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5106976" y="3484"/>
            <a:ext cx="198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SeqOptimization</a:t>
            </a:r>
            <a:endParaRPr lang="fr-FR" b="1" dirty="0" smtClean="0"/>
          </a:p>
        </p:txBody>
      </p:sp>
      <p:cxnSp>
        <p:nvCxnSpPr>
          <p:cNvPr id="10" name="Connecteur droit avec flèche 9"/>
          <p:cNvCxnSpPr>
            <a:stCxn id="15" idx="2"/>
            <a:endCxn id="4" idx="0"/>
          </p:cNvCxnSpPr>
          <p:nvPr/>
        </p:nvCxnSpPr>
        <p:spPr>
          <a:xfrm flipH="1">
            <a:off x="4906701" y="1992086"/>
            <a:ext cx="1189299" cy="106296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/>
          <p:cNvGraphicFramePr>
            <a:graphicFrameLocks noGrp="1"/>
          </p:cNvGraphicFramePr>
          <p:nvPr>
            <p:extLst/>
          </p:nvPr>
        </p:nvGraphicFramePr>
        <p:xfrm>
          <a:off x="0" y="372816"/>
          <a:ext cx="12192000" cy="1619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9448800"/>
              </a:tblGrid>
              <a:tr h="37829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40972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paramError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minimizeParamErrorBecauseOfMeasError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paramJacMat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measJacMat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measError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fisherInformationMatrix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calcFIM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jacobianMatrix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crlb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calcCRLB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jacobianMatrix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0" y="2421548"/>
          <a:ext cx="11691258" cy="4328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2573"/>
                <a:gridCol w="9078685"/>
              </a:tblGrid>
              <a:tr h="396097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6366">
                <a:tc>
                  <a:txBody>
                    <a:bodyPr/>
                    <a:lstStyle/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metricSet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{'CRLB'}; </a:t>
                      </a:r>
                      <a:b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IterativeOptimization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(@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SeqJacobian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opts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opts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following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properties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fitParams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strings of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fitParamsKeys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optimization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(cols of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b1Params: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string of B1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B1-sensitivity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optimization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fr-FR" sz="1800" b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computeSingle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metricFlag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computeDoubleAlternate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metricFlags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computeRegularized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metricFlags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regularizationCoeff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rankedAcqPoints</a:t>
                      </a:r>
                      <a:r>
                        <a:rPr lang="fr-F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getRankedAcqPoints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metricValsAcqPoints</a:t>
                      </a:r>
                      <a:r>
                        <a:rPr lang="fr-F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getMetricValsAcqPoints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reguTermValsAcqPoints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getReguTermValsAcqPoints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rankedAcqPoints_sorted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metricValsAcqPoints_sorted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fr-FR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getSorted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rankedAcqPoints_sorted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reguTermValsAcqPoints_sorted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getSortedRegTerm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rankedAcqPoints_sorted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protocol_sorted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fr-FR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getSortedProtocol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Theory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43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75" y="1759598"/>
            <a:ext cx="7112000" cy="19558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103" y="2572398"/>
            <a:ext cx="1879600" cy="1143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675" y="4457570"/>
            <a:ext cx="2870200" cy="584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175" y="5345792"/>
            <a:ext cx="1219200" cy="8763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MRM Paper </a:t>
            </a:r>
            <a:r>
              <a:rPr lang="fr-FR" dirty="0" err="1" smtClean="0"/>
              <a:t>theory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07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Updated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852904"/>
            <a:ext cx="7112000" cy="195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587413" y="3970920"/>
                <a:ext cx="3513526" cy="601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CA" sz="36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𝐉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</m:t>
                          </m:r>
                        </m:sub>
                      </m:sSub>
                      <m:r>
                        <a:rPr lang="en-CA" sz="3600" b="1" i="0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r>
                        <a:rPr lang="el-GR" sz="36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𝚫</m:t>
                      </m:r>
                      <m:r>
                        <a:rPr lang="en-CA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r>
                        <a:rPr lang="en-CA" sz="36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>
                        <m:sSubPr>
                          <m:ctrlPr>
                            <a:rPr lang="en-US" sz="3600" b="1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CA" sz="36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𝐉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b="1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CA" sz="3600" b="1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CA" sz="3600" b="1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l-GR" sz="36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13" y="3970920"/>
                <a:ext cx="3513526" cy="6016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854681" y="4903622"/>
                <a:ext cx="4381649" cy="641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6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CA" sz="3600" b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𝐉</m:t>
                              </m:r>
                            </m:e>
                            <m:sub>
                              <m:r>
                                <a:rPr lang="en-CA" sz="3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l-GR" sz="36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𝚫</m:t>
                          </m:r>
                          <m:r>
                            <a:rPr lang="en-CA" sz="36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  <m:r>
                            <a:rPr lang="en-CA" sz="3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1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CA" sz="3600" b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600" b="1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1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CA" sz="3600" b="1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CA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fr-FR" sz="36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681" y="4903622"/>
                <a:ext cx="4381649" cy="6413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137078" y="5998540"/>
                <a:ext cx="8789970" cy="6413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i="1" dirty="0" smtClean="0">
                    <a:ea typeface="Times New Roman" charset="0"/>
                    <a:cs typeface="Times New Roman" charset="0"/>
                  </a:rPr>
                  <a:t> </a:t>
                </a:r>
                <a:r>
                  <a:rPr lang="en-CA" sz="3600" dirty="0" smtClean="0">
                    <a:ea typeface="Times New Roman" charset="0"/>
                    <a:cs typeface="Times New Roman" charset="0"/>
                  </a:rPr>
                  <a:t>Solve </a:t>
                </a:r>
                <a:r>
                  <a:rPr lang="en-US" sz="3600" i="1" dirty="0" smtClean="0">
                    <a:ea typeface="Times New Roman" charset="0"/>
                    <a:cs typeface="Times New Roman" charset="0"/>
                  </a:rPr>
                  <a:t>min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6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𝑝</m:t>
                            </m:r>
                          </m:sub>
                        </m:sSub>
                        <m:r>
                          <a:rPr lang="el-GR" sz="36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𝚫</m:t>
                        </m:r>
                        <m:r>
                          <a:rPr lang="en-CA" sz="36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  <m:r>
                          <a:rPr lang="en-CA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l-GR" sz="3600" b="1">
                        <a:latin typeface="Cambria Math" charset="0"/>
                        <a:ea typeface="Cambria Math" charset="0"/>
                        <a:cs typeface="Cambria Math" charset="0"/>
                      </a:rPr>
                      <m:t>𝚫</m:t>
                    </m:r>
                    <m:r>
                      <a:rPr lang="en-CA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</m:oMath>
                </a14:m>
                <a:r>
                  <a:rPr lang="fr-FR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36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given</a:t>
                </a:r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fr-FR" sz="36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78" y="5998540"/>
                <a:ext cx="8789970" cy="641394"/>
              </a:xfrm>
              <a:prstGeom prst="rect">
                <a:avLst/>
              </a:prstGeom>
              <a:blipFill rotWithShape="0">
                <a:blip r:embed="rId5"/>
                <a:stretch>
                  <a:fillRect l="-1940" t="-15888" b="-355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4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914</Words>
  <Application>Microsoft Macintosh PowerPoint</Application>
  <PresentationFormat>Grand écran</PresentationFormat>
  <Paragraphs>178</Paragraphs>
  <Slides>42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49" baseType="lpstr">
      <vt:lpstr>Calibri</vt:lpstr>
      <vt:lpstr>Calibri Light</vt:lpstr>
      <vt:lpstr>Cambria Math</vt:lpstr>
      <vt:lpstr>Mangal</vt:lpstr>
      <vt:lpstr>Times New Roman</vt:lpstr>
      <vt:lpstr>Arial</vt:lpstr>
      <vt:lpstr>Thème Office</vt:lpstr>
      <vt:lpstr>Code overview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Theory Overview</vt:lpstr>
      <vt:lpstr>MRM Paper theory</vt:lpstr>
      <vt:lpstr>Updated approach</vt:lpstr>
      <vt:lpstr>Présentation PowerPoint</vt:lpstr>
      <vt:lpstr>Δp for uniform protocols /w varying FA and #offsets?</vt:lpstr>
      <vt:lpstr>WM tissue parameter values</vt:lpstr>
      <vt:lpstr>Protocol definitions</vt:lpstr>
      <vt:lpstr>Protocol pre-procesing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Jacobian/Sensitivity plots</vt:lpstr>
      <vt:lpstr>Présentation PowerPoint</vt:lpstr>
      <vt:lpstr>Présentation PowerPoint</vt:lpstr>
      <vt:lpstr>Présentation PowerPoint</vt:lpstr>
      <vt:lpstr>Présentation PowerPoint</vt:lpstr>
      <vt:lpstr>Iterative CRLB Optimization</vt:lpstr>
      <vt:lpstr>Iterative CRLB Optimization;  comparison with Ives</vt:lpstr>
      <vt:lpstr>Single Optimization</vt:lpstr>
      <vt:lpstr>Présentation PowerPoint</vt:lpstr>
      <vt:lpstr>Présentation PowerPoint</vt:lpstr>
      <vt:lpstr>Single Optimization</vt:lpstr>
      <vt:lpstr>Alternating Optimization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To-Do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Mathieu Boudreau</dc:creator>
  <cp:lastModifiedBy>Mathieu Boudreau</cp:lastModifiedBy>
  <cp:revision>48</cp:revision>
  <dcterms:created xsi:type="dcterms:W3CDTF">2017-06-04T17:11:37Z</dcterms:created>
  <dcterms:modified xsi:type="dcterms:W3CDTF">2017-06-15T17:42:21Z</dcterms:modified>
</cp:coreProperties>
</file>